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27"/>
  </p:notesMasterIdLst>
  <p:handoutMasterIdLst>
    <p:handoutMasterId r:id="rId28"/>
  </p:handoutMasterIdLst>
  <p:sldIdLst>
    <p:sldId id="346" r:id="rId2"/>
    <p:sldId id="419" r:id="rId3"/>
    <p:sldId id="420" r:id="rId4"/>
    <p:sldId id="414" r:id="rId5"/>
    <p:sldId id="417" r:id="rId6"/>
    <p:sldId id="418" r:id="rId7"/>
    <p:sldId id="421" r:id="rId8"/>
    <p:sldId id="355" r:id="rId9"/>
    <p:sldId id="406" r:id="rId10"/>
    <p:sldId id="407" r:id="rId11"/>
    <p:sldId id="413" r:id="rId12"/>
    <p:sldId id="437" r:id="rId13"/>
    <p:sldId id="408" r:id="rId14"/>
    <p:sldId id="422" r:id="rId15"/>
    <p:sldId id="424" r:id="rId16"/>
    <p:sldId id="425" r:id="rId17"/>
    <p:sldId id="426" r:id="rId18"/>
    <p:sldId id="427" r:id="rId19"/>
    <p:sldId id="428" r:id="rId20"/>
    <p:sldId id="429" r:id="rId21"/>
    <p:sldId id="430" r:id="rId22"/>
    <p:sldId id="431" r:id="rId23"/>
    <p:sldId id="434" r:id="rId24"/>
    <p:sldId id="435" r:id="rId25"/>
    <p:sldId id="436" r:id="rId26"/>
  </p:sldIdLst>
  <p:sldSz cx="9144000" cy="6858000" type="screen4x3"/>
  <p:notesSz cx="9940925" cy="6808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>
      <p:cViewPr varScale="1">
        <p:scale>
          <a:sx n="90" d="100"/>
          <a:sy n="90" d="100"/>
        </p:scale>
        <p:origin x="94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863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412AD-87E3-4296-A36D-3AE594DA5948}" type="datetimeFigureOut">
              <a:rPr lang="en-GB" smtClean="0"/>
              <a:t>05/03/2024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863" y="6467475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AE585-ADC0-42AD-B3A4-2D5F22AC87E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370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734" cy="342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466" y="0"/>
            <a:ext cx="4307734" cy="3420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29C20-26AC-4971-81C5-892B28D54045}" type="datetimeFigureOut">
              <a:rPr lang="en-GB" smtClean="0"/>
              <a:t>05/03/2024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8525" y="850900"/>
            <a:ext cx="3063875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093" y="3276730"/>
            <a:ext cx="7952740" cy="26809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6773"/>
            <a:ext cx="4307734" cy="34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466" y="6466773"/>
            <a:ext cx="4307734" cy="3420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1F916-4099-492F-A576-14BFBA12964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66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5C904-D262-4902-9708-2FA4B495E5C2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7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A8AA3-EC72-41F6-B66D-3F30A6874FA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00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B4F4-3D1E-4F42-81D8-62857C1536B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0667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4800" y="5715001"/>
            <a:ext cx="944336" cy="1006476"/>
          </a:xfrm>
          <a:prstGeom prst="rect">
            <a:avLst/>
          </a:prstGeom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5A0DA-445B-4E3B-BD9C-44E3A7604604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800"/>
            </a:lvl1pPr>
          </a:lstStyle>
          <a:p>
            <a:fld id="{B6F15528-21DE-4FAA-801E-634DDDAF4B2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09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7A38-ADBB-40EE-9D97-771B4F63C635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592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9898-5B0E-453B-860F-0E414047772D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673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2AC2-2DAA-4EC4-87E0-7F6BA7A5530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63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3C5A1-3369-4E76-9F8F-7231FAF6A7B6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916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57816-75AF-498B-90F2-475467B9177A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0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1F02-C654-4E7A-84D0-0C6E48BB2CAF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16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5471-E045-4477-A9D1-28ACB4679162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03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1AB52-6D7D-43E1-BB32-6791DB008637}" type="datetime1">
              <a:rPr lang="en-US" smtClean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848600" y="5562600"/>
            <a:ext cx="1009650" cy="115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35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walshc@hope.ac.u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ope.ac.uk/media/gateway/studentgateway/supportandwellbeing/studentadministrationdocuments/Framework%20of%20qualification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96667" y="5458967"/>
            <a:ext cx="48768" cy="304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1001" y="2723130"/>
            <a:ext cx="8381999" cy="1489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lang="en-GB" sz="4000" b="1" spc="-5">
                <a:solidFill>
                  <a:srgbClr val="FF0000"/>
                </a:solidFill>
              </a:rPr>
              <a:t>Guide </a:t>
            </a:r>
            <a:r>
              <a:rPr lang="en-GB" sz="4000" b="1" spc="-5" dirty="0">
                <a:solidFill>
                  <a:srgbClr val="FF0000"/>
                </a:solidFill>
              </a:rPr>
              <a:t>5</a:t>
            </a:r>
            <a:r>
              <a:rPr lang="en-GB" sz="4000" b="1" spc="-5">
                <a:solidFill>
                  <a:srgbClr val="FF0000"/>
                </a:solidFill>
              </a:rPr>
              <a:t>:</a:t>
            </a:r>
            <a:br>
              <a:rPr lang="en-GB" sz="4000" b="1" spc="-5" dirty="0">
                <a:solidFill>
                  <a:srgbClr val="FF0000"/>
                </a:solidFill>
              </a:rPr>
            </a:br>
            <a:r>
              <a:rPr lang="en-GB" sz="4000" b="1" i="1" spc="-5" dirty="0">
                <a:solidFill>
                  <a:srgbClr val="FF0000"/>
                </a:solidFill>
              </a:rPr>
              <a:t>Postgraduate regulations at Liverpool Hope</a:t>
            </a:r>
            <a:endParaRPr sz="4000" b="1" i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8429" y="4553610"/>
            <a:ext cx="677837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GB" sz="3200" i="1" dirty="0">
                <a:latin typeface="Calibri"/>
                <a:cs typeface="Calibri"/>
              </a:rPr>
              <a:t>University Registrar</a:t>
            </a:r>
            <a:endParaRPr sz="3200" i="1" dirty="0">
              <a:latin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" y="445024"/>
            <a:ext cx="80772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4000" b="1" dirty="0">
                <a:solidFill>
                  <a:schemeClr val="tx1"/>
                </a:solidFill>
              </a:rPr>
              <a:t>Liverpool Hope University</a:t>
            </a:r>
          </a:p>
          <a:p>
            <a:r>
              <a:rPr lang="en-GB" sz="4000" b="1" i="1" dirty="0">
                <a:solidFill>
                  <a:schemeClr val="tx1"/>
                </a:solidFill>
              </a:rPr>
              <a:t>External Examiner Guidance: 2024</a:t>
            </a:r>
            <a:r>
              <a:rPr lang="en-GB" sz="4000" b="1" i="1" dirty="0"/>
              <a:t> 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275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23"/>
    </mc:Choice>
    <mc:Fallback xmlns="">
      <p:transition spd="slow" advTm="9523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244155"/>
            <a:ext cx="4876799" cy="14773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3.	Pass Marks, Reassessments</a:t>
            </a:r>
            <a:r>
              <a:rPr lang="en-GB" sz="3200" b="1" spc="-10" dirty="0">
                <a:latin typeface="Calibri"/>
                <a:cs typeface="Calibri"/>
              </a:rPr>
              <a:t>  and Retakes </a:t>
            </a:r>
            <a:r>
              <a:rPr lang="en-GB" sz="3200" b="1" i="1" dirty="0">
                <a:latin typeface="Calibri"/>
                <a:cs typeface="Calibri"/>
              </a:rPr>
              <a:t>(c)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10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8827" y="2057400"/>
            <a:ext cx="8839200" cy="2480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buFont typeface="Wingdings" panose="05000000000000000000" pitchFamily="2" charset="2"/>
              <a:buChar char="q"/>
            </a:pPr>
            <a:r>
              <a:rPr lang="en-GB" sz="2400" dirty="0"/>
              <a:t>Capping of Retakes [and Alternative Takes]: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Students will normally receive the full grades earned on merit for individual assessments and for the overall module outcome.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module may be capped if that was stipulated as part of an academic misconduct outcome.</a:t>
            </a:r>
          </a:p>
          <a:p>
            <a:pPr marL="363538" indent="-363538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Retake Fees:</a:t>
            </a: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retake fee charged per module as appropriate.</a:t>
            </a:r>
            <a:endParaRPr lang="en-GB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5535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72"/>
    </mc:Choice>
    <mc:Fallback xmlns="">
      <p:transition spd="slow" advTm="6647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105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4.	Marking Scales and Assessment Descriptors 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11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8827" y="2057400"/>
            <a:ext cx="8839200" cy="4382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GB" sz="2400" dirty="0">
                <a:cs typeface="Arial" panose="020B0604020202020204" pitchFamily="34" charset="0"/>
              </a:rPr>
              <a:t>Marking Scale for module registrations from October 2022</a:t>
            </a:r>
          </a:p>
          <a:p>
            <a:pPr>
              <a:lnSpc>
                <a:spcPct val="80000"/>
              </a:lnSpc>
            </a:pPr>
            <a:endParaRPr lang="en-GB" sz="2400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Work that has Passed</a:t>
            </a:r>
          </a:p>
          <a:p>
            <a:pPr marL="363537" lvl="1">
              <a:lnSpc>
                <a:spcPct val="80000"/>
              </a:lnSpc>
            </a:pPr>
            <a:endParaRPr lang="en-GB" sz="2000" dirty="0">
              <a:solidFill>
                <a:srgbClr val="FF0000"/>
              </a:solidFill>
            </a:endParaRP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A++	92	Pass with Distinction 			Module aggregate will appear as PD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A+	84	Pass with Distinction 			Module aggregate will appear as PD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A	76	Pass with Distinction 			Module aggregate will appear as PD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A- 	70    Pass with Distinction 			Module aggregate will appear as PD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B+ 	68	Pass with Merit 				Module aggregate will appear as PM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B 	60	Pass with Merit  				Module aggregate will appear as PM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B 	64	Pass with Merit 				Module aggregate will appear as PM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C+ 	58	Pass 						Module aggregate will appear as P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C 	54	Pass 						Module aggregate will appear as P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C 	50	Pass 						Module aggregate will appear as P </a:t>
            </a:r>
          </a:p>
          <a:p>
            <a:pPr marL="363537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 </a:t>
            </a:r>
          </a:p>
          <a:p>
            <a:pPr marL="363538" lvl="1">
              <a:lnSpc>
                <a:spcPct val="80000"/>
              </a:lnSpc>
            </a:pPr>
            <a:r>
              <a:rPr lang="en-GB" sz="2000" dirty="0">
                <a:solidFill>
                  <a:srgbClr val="FF0000"/>
                </a:solidFill>
              </a:rPr>
              <a:t>	</a:t>
            </a:r>
          </a:p>
          <a:p>
            <a:pPr marL="363538" lvl="1">
              <a:lnSpc>
                <a:spcPct val="80000"/>
              </a:lnSpc>
            </a:pP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112"/>
    </mc:Choice>
    <mc:Fallback xmlns="">
      <p:transition spd="slow" advTm="17011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6DAEF30-BBBB-44E2-A87E-0A9FE7FFD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12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CAE963-30EA-4EEB-AB24-067D5EE529FC}"/>
              </a:ext>
            </a:extLst>
          </p:cNvPr>
          <p:cNvSpPr/>
          <p:nvPr/>
        </p:nvSpPr>
        <p:spPr>
          <a:xfrm>
            <a:off x="762000" y="1066800"/>
            <a:ext cx="6096000" cy="3349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7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AND</a:t>
            </a:r>
          </a:p>
          <a:p>
            <a:pPr marL="363537" lvl="1">
              <a:lnSpc>
                <a:spcPct val="80000"/>
              </a:lnSpc>
            </a:pPr>
            <a:endParaRPr lang="en-GB" sz="2400" dirty="0">
              <a:solidFill>
                <a:srgbClr val="00B050"/>
              </a:solidFill>
            </a:endParaRPr>
          </a:p>
          <a:p>
            <a:pPr marL="363537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Work that has NOT Passed</a:t>
            </a:r>
          </a:p>
          <a:p>
            <a:pPr marL="715963" lvl="1" indent="-352425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GB" sz="2400" dirty="0">
              <a:solidFill>
                <a:srgbClr val="00B050"/>
              </a:solidFill>
            </a:endParaRP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F+ 	48  	Marginal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F 	42 	Clear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F 	38 	Clear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F- 	32 	Comprehensive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F- 	22 	Comprehensive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WF 	12 	Weak Fail</a:t>
            </a:r>
          </a:p>
          <a:p>
            <a:pPr marL="363538" lvl="1">
              <a:lnSpc>
                <a:spcPct val="80000"/>
              </a:lnSpc>
            </a:pPr>
            <a:r>
              <a:rPr lang="en-GB" sz="2400" dirty="0">
                <a:solidFill>
                  <a:srgbClr val="00B050"/>
                </a:solidFill>
              </a:rPr>
              <a:t>U 	2 	Unclassified</a:t>
            </a:r>
          </a:p>
        </p:txBody>
      </p:sp>
    </p:spTree>
    <p:extLst>
      <p:ext uri="{BB962C8B-B14F-4D97-AF65-F5344CB8AC3E}">
        <p14:creationId xmlns:p14="http://schemas.microsoft.com/office/powerpoint/2010/main" val="418161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487679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4.	Marking Scales and Assessment Descriptors (c)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13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8827" y="2057400"/>
            <a:ext cx="88392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hangingPunct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University-wide descriptors available for each grade:</a:t>
            </a:r>
          </a:p>
          <a:p>
            <a:pPr marL="715963" indent="-352425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Schools/Departments may adapt the descriptors to include more specific or tailored subject-specific guidance but the University conventions underpin all guidance to students.</a:t>
            </a:r>
          </a:p>
          <a:p>
            <a:pPr marL="715963" indent="-352425" hangingPunct="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This is designed to give consistency across the postgraduate portfolio.</a:t>
            </a:r>
          </a:p>
          <a:p>
            <a:pPr hangingPunct="0">
              <a:lnSpc>
                <a:spcPct val="120000"/>
              </a:lnSpc>
            </a:pPr>
            <a:endParaRPr lang="en-GB" sz="20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853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011"/>
    </mc:Choice>
    <mc:Fallback xmlns="">
      <p:transition spd="slow" advTm="9101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(a)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14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7908" y="1905000"/>
            <a:ext cx="90678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2400" u="sng" dirty="0"/>
              <a:t>Overview</a:t>
            </a:r>
          </a:p>
          <a:p>
            <a:pPr marL="715963" indent="-352425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students are entitled to an award </a:t>
            </a:r>
            <a:r>
              <a:rPr lang="en-GB" sz="2000" i="1" dirty="0">
                <a:solidFill>
                  <a:srgbClr val="FF0000"/>
                </a:solidFill>
              </a:rPr>
              <a:t>per se </a:t>
            </a:r>
            <a:r>
              <a:rPr lang="en-GB" sz="2000" dirty="0">
                <a:solidFill>
                  <a:srgbClr val="FF0000"/>
                </a:solidFill>
              </a:rPr>
              <a:t>if they have enough credits </a:t>
            </a:r>
            <a:r>
              <a:rPr lang="en-GB" sz="2000" u="sng" dirty="0">
                <a:solidFill>
                  <a:srgbClr val="FF0000"/>
                </a:solidFill>
              </a:rPr>
              <a:t>including Accreditation of Prior Learning/Advanced Standing</a:t>
            </a:r>
          </a:p>
          <a:p>
            <a:pPr marL="1079500" indent="-363538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180 credits including APL/AS entitles them to a Master degree</a:t>
            </a:r>
          </a:p>
          <a:p>
            <a:pPr marL="1079500" indent="-363538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120 credits including APL/AS entitles them to a PG Diploma</a:t>
            </a:r>
          </a:p>
          <a:p>
            <a:pPr marL="1079500" indent="-363538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60 credits including APL/AS entitles them to a PG Certificate;</a:t>
            </a:r>
          </a:p>
          <a:p>
            <a:pPr marL="706438" indent="-34290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all PGT awards can be made with </a:t>
            </a:r>
            <a:r>
              <a:rPr lang="en-GB" sz="2000" i="1" u="sng" dirty="0">
                <a:solidFill>
                  <a:srgbClr val="FF0000"/>
                </a:solidFill>
              </a:rPr>
              <a:t>Merit </a:t>
            </a:r>
            <a:r>
              <a:rPr lang="en-GB" sz="2000" dirty="0">
                <a:solidFill>
                  <a:srgbClr val="FF0000"/>
                </a:solidFill>
              </a:rPr>
              <a:t>or </a:t>
            </a:r>
            <a:r>
              <a:rPr lang="en-GB" sz="2000" i="1" u="sng" dirty="0">
                <a:solidFill>
                  <a:srgbClr val="FF0000"/>
                </a:solidFill>
              </a:rPr>
              <a:t>Distinction</a:t>
            </a:r>
            <a:r>
              <a:rPr lang="en-GB" sz="2000" dirty="0">
                <a:solidFill>
                  <a:srgbClr val="FF0000"/>
                </a:solidFill>
              </a:rPr>
              <a:t>;</a:t>
            </a:r>
          </a:p>
          <a:p>
            <a:pPr marL="706438" indent="-34290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eligibility for Merit or Distinction is based </a:t>
            </a:r>
            <a:r>
              <a:rPr lang="en-GB" sz="2000" u="sng" dirty="0">
                <a:solidFill>
                  <a:srgbClr val="FF0000"/>
                </a:solidFill>
              </a:rPr>
              <a:t>solely on modules completed at this University</a:t>
            </a:r>
            <a:r>
              <a:rPr lang="en-GB" sz="20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222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508"/>
    </mc:Choice>
    <mc:Fallback xmlns="">
      <p:transition spd="slow" advTm="9250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(b)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15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47084" y="1629024"/>
            <a:ext cx="8234916" cy="3096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Masters Degrees </a:t>
            </a:r>
          </a:p>
          <a:p>
            <a:pPr>
              <a:lnSpc>
                <a:spcPct val="110000"/>
              </a:lnSpc>
            </a:pPr>
            <a:r>
              <a:rPr lang="en-GB" sz="2400" dirty="0"/>
              <a:t>[</a:t>
            </a:r>
            <a:r>
              <a:rPr lang="en-GB" sz="2400" dirty="0" err="1"/>
              <a:t>i</a:t>
            </a:r>
            <a:r>
              <a:rPr lang="en-GB" sz="2400" dirty="0"/>
              <a:t>]: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Merits &amp; Distinctions only if 120+credits are from Hope;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Distinction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 PD[70+] for overall aggregate;</a:t>
            </a:r>
          </a:p>
          <a:p>
            <a:pPr marL="1079500" lvl="1" indent="-363538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71755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If overall aggregate is within 2 rounded points of the borderline </a:t>
            </a:r>
          </a:p>
          <a:p>
            <a:pPr marL="1431925" lvl="2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50"/>
                </a:solidFill>
              </a:rPr>
              <a:t>Individual assessments amounting to 50% or more the total credits required for the award are 70% or above</a:t>
            </a:r>
            <a:endParaRPr lang="en-GB" sz="2400" dirty="0">
              <a:solidFill>
                <a:srgbClr val="00B050"/>
              </a:solidFill>
            </a:endParaRP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34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5031"/>
    </mc:Choice>
    <mc:Fallback xmlns="">
      <p:transition spd="slow" advTm="14503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(c)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16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924280"/>
            <a:ext cx="8763000" cy="195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Masters Degrees [ii]: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Merit is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 PM[60+] for overall aggregate.</a:t>
            </a:r>
          </a:p>
          <a:p>
            <a:pPr marL="1079500" lvl="1" indent="-363538">
              <a:lnSpc>
                <a:spcPct val="120000"/>
              </a:lnSpc>
              <a:buFont typeface="Wingdings" panose="05000000000000000000" pitchFamily="2" charset="2"/>
              <a:buChar char="§"/>
              <a:tabLst>
                <a:tab pos="71755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And if overall aggregate is within 2 rounded points of the borderline and</a:t>
            </a:r>
          </a:p>
          <a:p>
            <a:pPr marL="1431925" lvl="2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50"/>
                </a:solidFill>
              </a:rPr>
              <a:t>Individual assessments amounting to 50% or more of the total credits are 60% or above.</a:t>
            </a:r>
            <a:endParaRPr lang="en-GB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18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96"/>
    </mc:Choice>
    <mc:Fallback xmlns="">
      <p:transition spd="slow" advTm="38996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(d)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17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7716" y="1412064"/>
            <a:ext cx="8605284" cy="49897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99720" algn="l"/>
              </a:tabLst>
            </a:pPr>
            <a:r>
              <a:rPr lang="en-GB" sz="2400" dirty="0"/>
              <a:t>PGCEs </a:t>
            </a:r>
          </a:p>
          <a:p>
            <a:pPr marL="12700">
              <a:lnSpc>
                <a:spcPct val="100000"/>
              </a:lnSpc>
              <a:tabLst>
                <a:tab pos="299720" algn="l"/>
              </a:tabLst>
            </a:pPr>
            <a:r>
              <a:rPr lang="en-GB" sz="2400" dirty="0"/>
              <a:t>[</a:t>
            </a:r>
            <a:r>
              <a:rPr lang="en-GB" sz="2400" dirty="0" err="1"/>
              <a:t>i</a:t>
            </a:r>
            <a:r>
              <a:rPr lang="en-GB" sz="2400" dirty="0"/>
              <a:t>]:</a:t>
            </a:r>
          </a:p>
          <a:p>
            <a:pPr marL="715963" indent="-352425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Academic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award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based on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60-credit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academic</a:t>
            </a:r>
            <a:r>
              <a:rPr lang="en-GB" sz="2000" spc="13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module;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5963" indent="-352425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20" dirty="0">
                <a:solidFill>
                  <a:srgbClr val="FF0000"/>
                </a:solidFill>
                <a:cs typeface="Calibri"/>
              </a:rPr>
              <a:t>QTS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recommendation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based on 0-credit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professional</a:t>
            </a:r>
            <a:r>
              <a:rPr lang="en-GB" sz="2000" spc="10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module;</a:t>
            </a:r>
          </a:p>
          <a:p>
            <a:pPr marL="715963" marR="5080" indent="-352425">
              <a:lnSpc>
                <a:spcPts val="1939"/>
              </a:lnSpc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u="sng" spc="-15" dirty="0">
                <a:solidFill>
                  <a:srgbClr val="FF0000"/>
                </a:solidFill>
                <a:cs typeface="Calibri"/>
              </a:rPr>
              <a:t>postgraduate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 award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possibly with Merit/Distinction if academic assessments  satisfy level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M[7]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criteria; </a:t>
            </a:r>
            <a:r>
              <a:rPr lang="en-GB" sz="2000" u="sng" spc="-15" dirty="0">
                <a:solidFill>
                  <a:srgbClr val="FF0000"/>
                </a:solidFill>
                <a:cs typeface="Calibri"/>
              </a:rPr>
              <a:t>graduate award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if academic assessments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reach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Level  H[6]</a:t>
            </a:r>
            <a:r>
              <a:rPr lang="en-GB" sz="2000" spc="-6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criteria;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715963" indent="-352425">
              <a:lnSpc>
                <a:spcPct val="100000"/>
              </a:lnSpc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possible</a:t>
            </a:r>
            <a:r>
              <a:rPr lang="en-GB" sz="2000" spc="-6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outcomes: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with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Distinction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(with</a:t>
            </a:r>
            <a:r>
              <a:rPr lang="en-GB" spc="14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with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Distinction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(without</a:t>
            </a:r>
            <a:r>
              <a:rPr lang="en-GB" spc="17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with Merit (with</a:t>
            </a:r>
            <a:r>
              <a:rPr lang="en-GB" spc="8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with Merit (without</a:t>
            </a:r>
            <a:r>
              <a:rPr lang="en-GB" spc="1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(with</a:t>
            </a:r>
            <a:r>
              <a:rPr lang="en-GB" spc="3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Postgraduate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(without</a:t>
            </a:r>
            <a:r>
              <a:rPr lang="en-GB" spc="6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1212850" lvl="1" indent="-285750">
              <a:lnSpc>
                <a:spcPct val="100000"/>
              </a:lnSpc>
              <a:spcBef>
                <a:spcPts val="215"/>
              </a:spcBef>
              <a:buFont typeface="Wingdings" panose="05000000000000000000" pitchFamily="2" charset="2"/>
              <a:buChar char="§"/>
              <a:tabLst>
                <a:tab pos="1156335" algn="l"/>
              </a:tabLst>
            </a:pP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Professional </a:t>
            </a:r>
            <a:r>
              <a:rPr lang="en-GB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Graduate </a:t>
            </a:r>
            <a:r>
              <a:rPr lang="en-GB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Certificate </a:t>
            </a:r>
            <a:r>
              <a:rPr lang="en-GB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(with</a:t>
            </a:r>
            <a:r>
              <a:rPr lang="en-GB" spc="6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en-GB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QTS recommendation).</a:t>
            </a:r>
            <a:endParaRPr lang="en-GB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363538" indent="-363538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83752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126"/>
    </mc:Choice>
    <mc:Fallback xmlns="">
      <p:transition spd="slow" advTm="10112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(e)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18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76200" y="1426603"/>
            <a:ext cx="8991600" cy="429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299720" algn="l"/>
              </a:tabLst>
            </a:pPr>
            <a:r>
              <a:rPr lang="en-GB" sz="2400" dirty="0"/>
              <a:t>PGCEs </a:t>
            </a:r>
          </a:p>
          <a:p>
            <a:pPr marL="12700">
              <a:lnSpc>
                <a:spcPct val="100000"/>
              </a:lnSpc>
              <a:tabLst>
                <a:tab pos="299720" algn="l"/>
              </a:tabLst>
            </a:pPr>
            <a:r>
              <a:rPr lang="en-GB" sz="2400" dirty="0"/>
              <a:t>[ii]:</a:t>
            </a:r>
          </a:p>
          <a:p>
            <a:pPr marL="715963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Distinction is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if:</a:t>
            </a:r>
          </a:p>
          <a:p>
            <a:pPr marL="107950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aggregate academic mark is 70+ ;</a:t>
            </a:r>
          </a:p>
          <a:p>
            <a:pPr marL="715963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Distinction is </a:t>
            </a:r>
            <a:r>
              <a:rPr lang="en-US" sz="2000" b="1" u="sng" dirty="0">
                <a:solidFill>
                  <a:srgbClr val="FF0000"/>
                </a:solidFill>
              </a:rPr>
              <a:t>discretionary </a:t>
            </a:r>
            <a:r>
              <a:rPr lang="en-US" sz="2000" dirty="0">
                <a:solidFill>
                  <a:srgbClr val="FF0000"/>
                </a:solidFill>
              </a:rPr>
              <a:t>[and normally awarded] if:</a:t>
            </a:r>
          </a:p>
          <a:p>
            <a:pPr marL="1079500" indent="-363538">
              <a:buFont typeface="Wingdings" panose="05000000000000000000" pitchFamily="2" charset="2"/>
              <a:buChar char="§"/>
              <a:tabLst>
                <a:tab pos="981075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aggregate academic mark is 68-69 [with at least 50% of assessments 70 or above];</a:t>
            </a:r>
          </a:p>
          <a:p>
            <a:pPr marL="715963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Merit is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if:</a:t>
            </a:r>
          </a:p>
          <a:p>
            <a:pPr marL="1079500" indent="-363538">
              <a:buFont typeface="Wingdings" panose="05000000000000000000" pitchFamily="2" charset="2"/>
              <a:buChar char="§"/>
              <a:tabLst>
                <a:tab pos="715963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aggregate academic mark is 60+;</a:t>
            </a:r>
          </a:p>
          <a:p>
            <a:pPr marL="715963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Merit is </a:t>
            </a:r>
            <a:r>
              <a:rPr lang="en-US" sz="2000" b="1" u="sng" dirty="0">
                <a:solidFill>
                  <a:srgbClr val="FF0000"/>
                </a:solidFill>
              </a:rPr>
              <a:t>discretionary </a:t>
            </a:r>
            <a:r>
              <a:rPr lang="en-US" sz="2000" dirty="0">
                <a:solidFill>
                  <a:srgbClr val="FF0000"/>
                </a:solidFill>
              </a:rPr>
              <a:t>[and normally awarded] if:</a:t>
            </a:r>
          </a:p>
          <a:p>
            <a:pPr marL="107950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aggregate academic mark is 58-59 [with at least 50% of assessments 60 or above] . </a:t>
            </a:r>
          </a:p>
          <a:p>
            <a:pPr marL="363538" indent="-363538">
              <a:lnSpc>
                <a:spcPct val="110000"/>
              </a:lnSpc>
              <a:buFont typeface="Wingdings" panose="05000000000000000000" pitchFamily="2" charset="2"/>
              <a:buChar char="q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30837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30"/>
    </mc:Choice>
    <mc:Fallback xmlns="">
      <p:transition spd="slow" advTm="5343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54864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5. Award Classification Rules </a:t>
            </a:r>
            <a:r>
              <a:rPr lang="en-GB" sz="3200" b="1" i="1" dirty="0">
                <a:latin typeface="Calibri"/>
                <a:cs typeface="Calibri"/>
              </a:rPr>
              <a:t>(f)</a:t>
            </a:r>
            <a:br>
              <a:rPr lang="en-GB" sz="3200" b="1" dirty="0">
                <a:latin typeface="Calibri"/>
                <a:cs typeface="Calibri"/>
              </a:rPr>
            </a:b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19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1487665"/>
            <a:ext cx="9144000" cy="342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en-GB" sz="2400" dirty="0" err="1"/>
              <a:t>PGDips</a:t>
            </a:r>
            <a:r>
              <a:rPr lang="en-GB" sz="2400" dirty="0"/>
              <a:t> and PG Certs: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Merits &amp; Distinctions only if 90 credits [PGD]/45 credits [PGC] credits are from Hope.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  <a:tabLst>
                <a:tab pos="450850" algn="l"/>
              </a:tabLst>
            </a:pPr>
            <a:r>
              <a:rPr lang="en-US" sz="2000" dirty="0">
                <a:solidFill>
                  <a:srgbClr val="FF0000"/>
                </a:solidFill>
              </a:rPr>
              <a:t>Distinction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 70+ for the overall aggregate.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431925" lvl="2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00B050"/>
                </a:solidFill>
              </a:rPr>
              <a:t>Also Distinction if aggregate is 67.5+ &amp; student gets 70+ for 50% of individual assessments.</a:t>
            </a:r>
          </a:p>
          <a:p>
            <a:pPr marL="1431925" lvl="2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FF0000"/>
                </a:solidFill>
              </a:rPr>
              <a:t>Merit </a:t>
            </a:r>
            <a:r>
              <a:rPr lang="en-US" sz="2000" b="1" u="sng" dirty="0">
                <a:solidFill>
                  <a:srgbClr val="FF0000"/>
                </a:solidFill>
              </a:rPr>
              <a:t>mandatory</a:t>
            </a:r>
            <a:r>
              <a:rPr lang="en-US" sz="2000" dirty="0">
                <a:solidFill>
                  <a:srgbClr val="FF0000"/>
                </a:solidFill>
              </a:rPr>
              <a:t> if 60+ for the overall aggregate.</a:t>
            </a:r>
          </a:p>
          <a:p>
            <a:pPr marL="1058862" lvl="1" indent="-342900">
              <a:lnSpc>
                <a:spcPct val="120000"/>
              </a:lnSpc>
              <a:buFont typeface="Wingdings" panose="05000000000000000000" pitchFamily="2" charset="2"/>
              <a:buChar char="ü"/>
              <a:tabLst>
                <a:tab pos="717550" algn="l"/>
              </a:tabLst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Also Merit If overall aggregate </a:t>
            </a:r>
            <a:r>
              <a:rPr lang="en-US" sz="2000" dirty="0">
                <a:solidFill>
                  <a:srgbClr val="00B050"/>
                </a:solidFill>
              </a:rPr>
              <a:t>is 57.5+ &amp; student gets 60+ for 50% of individual assessments.</a:t>
            </a:r>
          </a:p>
        </p:txBody>
      </p:sp>
    </p:spTree>
    <p:extLst>
      <p:ext uri="{BB962C8B-B14F-4D97-AF65-F5344CB8AC3E}">
        <p14:creationId xmlns:p14="http://schemas.microsoft.com/office/powerpoint/2010/main" val="12175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187"/>
    </mc:Choice>
    <mc:Fallback xmlns="">
      <p:transition spd="slow" advTm="10618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48767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1.	Curriculum Structure</a:t>
            </a:r>
            <a:r>
              <a:rPr lang="en-GB" sz="3200" b="1" spc="-10" dirty="0">
                <a:latin typeface="Calibri"/>
                <a:cs typeface="Calibri"/>
              </a:rPr>
              <a:t> </a:t>
            </a:r>
            <a:r>
              <a:rPr lang="en-GB" sz="3200" b="1" i="1" dirty="0">
                <a:latin typeface="Calibri"/>
                <a:cs typeface="Calibri"/>
              </a:rPr>
              <a:t>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828801"/>
            <a:ext cx="8991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14" dirty="0">
                <a:cs typeface="Calibri"/>
              </a:rPr>
              <a:t>Masters Degrees: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Modules to the value of 180 credits.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Students must complete a minimum of 150 credits at Level M[7], 30 credits at Level 6 are allowable.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Three main types:</a:t>
            </a:r>
          </a:p>
          <a:p>
            <a:pPr marL="1079500" indent="-3635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single subject Masters</a:t>
            </a:r>
          </a:p>
          <a:p>
            <a:pPr marL="1431925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50"/>
                </a:solidFill>
              </a:rPr>
              <a:t>120 taught credits [normally at least 60 credits “core and exclusive”]</a:t>
            </a:r>
          </a:p>
          <a:p>
            <a:pPr marL="1431925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50"/>
                </a:solidFill>
              </a:rPr>
              <a:t>60 credits Dissertation [may begin before 120 credits taken or passed];</a:t>
            </a: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two-subject Masters</a:t>
            </a:r>
          </a:p>
          <a:p>
            <a:pPr marL="1431925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50"/>
                </a:solidFill>
              </a:rPr>
              <a:t>120 taught credits [60 from subject 1 &amp; 60 from subject 2]</a:t>
            </a:r>
          </a:p>
          <a:p>
            <a:pPr marL="1431925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50"/>
                </a:solidFill>
              </a:rPr>
              <a:t>60 credits Dissertation integrating the 2 subjects;</a:t>
            </a: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MEd Professional Practice</a:t>
            </a:r>
          </a:p>
          <a:p>
            <a:pPr marL="1431925" indent="-35242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B050"/>
                </a:solidFill>
              </a:rPr>
              <a:t>180 credits taught modules.</a:t>
            </a:r>
            <a:endParaRPr lang="en-GB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02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984"/>
    </mc:Choice>
    <mc:Fallback xmlns="">
      <p:transition spd="slow" advTm="124984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838200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6. Mitigating Circumstances:</a:t>
            </a:r>
            <a:br>
              <a:rPr lang="en-GB" sz="3200" b="1" dirty="0">
                <a:latin typeface="Calibri"/>
                <a:cs typeface="Calibri"/>
              </a:rPr>
            </a:br>
            <a:r>
              <a:rPr lang="en-GB" sz="3200" b="1" i="1" dirty="0">
                <a:latin typeface="Calibri"/>
                <a:cs typeface="Calibri"/>
              </a:rPr>
              <a:t>students who think they are not fit to sit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20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870968"/>
            <a:ext cx="8991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buFont typeface="Wingdings" panose="05000000000000000000" pitchFamily="2" charset="2"/>
              <a:buChar char="q"/>
            </a:pPr>
            <a:r>
              <a:rPr lang="en-GB" sz="2400" spc="-15" dirty="0">
                <a:cs typeface="Calibri"/>
              </a:rPr>
              <a:t>Outline</a:t>
            </a:r>
            <a:endParaRPr lang="en-GB" sz="2400" dirty="0">
              <a:cs typeface="Calibri"/>
            </a:endParaRPr>
          </a:p>
          <a:p>
            <a:pPr marL="720725" indent="-360363">
              <a:buFont typeface="Courier New" panose="02070309020205020404" pitchFamily="49" charset="0"/>
              <a:buChar char="o"/>
              <a:tabLst>
                <a:tab pos="37782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They should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apply </a:t>
            </a:r>
            <a:r>
              <a:rPr lang="en-GB" sz="2000" spc="-2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</a:t>
            </a:r>
            <a:r>
              <a:rPr lang="en-GB" sz="2000" spc="5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b="1" u="heavy" spc="-5" dirty="0">
                <a:solidFill>
                  <a:srgbClr val="FF0000"/>
                </a:solidFill>
                <a:cs typeface="Calibri"/>
              </a:rPr>
              <a:t>concession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: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1081088" lvl="1" indent="-360363"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en-GB" spc="-5" dirty="0">
                <a:solidFill>
                  <a:srgbClr val="0070C0"/>
                </a:solidFill>
                <a:cs typeface="Calibri"/>
              </a:rPr>
              <a:t>extension [mark available at the Board];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marL="1081088" lvl="1" indent="-360363"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en-GB" spc="-15" dirty="0">
                <a:solidFill>
                  <a:srgbClr val="0070C0"/>
                </a:solidFill>
                <a:cs typeface="Calibri"/>
              </a:rPr>
              <a:t>deferral of assessment [no mark until the next Board – M grade shown];</a:t>
            </a:r>
          </a:p>
          <a:p>
            <a:pPr marL="1081088" lvl="1" indent="-360363"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en-GB" spc="-5" dirty="0">
                <a:solidFill>
                  <a:srgbClr val="0070C0"/>
                </a:solidFill>
                <a:cs typeface="Calibri"/>
              </a:rPr>
              <a:t>interruption of</a:t>
            </a:r>
            <a:r>
              <a:rPr lang="en-GB" spc="-80" dirty="0">
                <a:solidFill>
                  <a:srgbClr val="0070C0"/>
                </a:solidFill>
                <a:cs typeface="Calibri"/>
              </a:rPr>
              <a:t> </a:t>
            </a:r>
            <a:r>
              <a:rPr lang="en-GB" spc="-10" dirty="0">
                <a:solidFill>
                  <a:srgbClr val="0070C0"/>
                </a:solidFill>
                <a:cs typeface="Calibri"/>
              </a:rPr>
              <a:t>study;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marL="1081088" lvl="1" indent="-360363">
              <a:buFont typeface="Wingdings" panose="05000000000000000000" pitchFamily="2" charset="2"/>
              <a:buChar char="§"/>
              <a:tabLst>
                <a:tab pos="1081088" algn="l"/>
              </a:tabLst>
            </a:pPr>
            <a:r>
              <a:rPr lang="en-GB" spc="-5" dirty="0">
                <a:solidFill>
                  <a:srgbClr val="0070C0"/>
                </a:solidFill>
                <a:cs typeface="Calibri"/>
              </a:rPr>
              <a:t>special assessment </a:t>
            </a:r>
            <a:r>
              <a:rPr lang="en-GB" spc="-10" dirty="0">
                <a:solidFill>
                  <a:srgbClr val="0070C0"/>
                </a:solidFill>
                <a:cs typeface="Calibri"/>
              </a:rPr>
              <a:t>arrangements </a:t>
            </a:r>
            <a:r>
              <a:rPr lang="en-GB" dirty="0">
                <a:solidFill>
                  <a:srgbClr val="0070C0"/>
                </a:solidFill>
                <a:cs typeface="Calibri"/>
              </a:rPr>
              <a:t>/ </a:t>
            </a:r>
            <a:r>
              <a:rPr lang="en-GB" spc="-10" dirty="0">
                <a:solidFill>
                  <a:srgbClr val="0070C0"/>
                </a:solidFill>
                <a:cs typeface="Calibri"/>
              </a:rPr>
              <a:t>alternative</a:t>
            </a:r>
            <a:r>
              <a:rPr lang="en-GB" spc="20" dirty="0">
                <a:solidFill>
                  <a:srgbClr val="0070C0"/>
                </a:solidFill>
                <a:cs typeface="Calibri"/>
              </a:rPr>
              <a:t> </a:t>
            </a:r>
            <a:r>
              <a:rPr lang="en-GB" spc="-5" dirty="0">
                <a:solidFill>
                  <a:srgbClr val="0070C0"/>
                </a:solidFill>
                <a:cs typeface="Calibri"/>
              </a:rPr>
              <a:t>assessments.</a:t>
            </a:r>
            <a:endParaRPr lang="en-GB" dirty="0">
              <a:solidFill>
                <a:srgbClr val="0070C0"/>
              </a:solidFill>
              <a:cs typeface="Calibri"/>
            </a:endParaRP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Once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concession has been </a:t>
            </a:r>
            <a:r>
              <a:rPr lang="en-GB" sz="2000" spc="-20" dirty="0">
                <a:solidFill>
                  <a:srgbClr val="FF0000"/>
                </a:solidFill>
                <a:cs typeface="Calibri"/>
              </a:rPr>
              <a:t>granted,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the 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work is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assessed as</a:t>
            </a:r>
            <a:r>
              <a:rPr lang="en-GB" sz="2000" spc="2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normal.</a:t>
            </a: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Detailed policies on the University’s website cover valid grounds, type of evidence required, procedures, and responsibility for granting requests.</a:t>
            </a: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Cases should have been dealt with before the Board.</a:t>
            </a:r>
          </a:p>
          <a:p>
            <a:pPr marL="355600" indent="-342900">
              <a:buFont typeface="Wingdings" panose="05000000000000000000" pitchFamily="2" charset="2"/>
              <a:buChar char="q"/>
            </a:pPr>
            <a:r>
              <a:rPr lang="en-GB" sz="2400" spc="-5" dirty="0">
                <a:cs typeface="Calibri"/>
              </a:rPr>
              <a:t>Implications </a:t>
            </a:r>
            <a:r>
              <a:rPr lang="en-GB" sz="2400" spc="-20" dirty="0">
                <a:cs typeface="Calibri"/>
              </a:rPr>
              <a:t>for</a:t>
            </a:r>
            <a:r>
              <a:rPr lang="en-GB" sz="2400" spc="-85" dirty="0">
                <a:cs typeface="Calibri"/>
              </a:rPr>
              <a:t> </a:t>
            </a:r>
            <a:r>
              <a:rPr lang="en-GB" sz="2400" spc="-5" dirty="0">
                <a:cs typeface="Calibri"/>
              </a:rPr>
              <a:t>Externals</a:t>
            </a:r>
            <a:endParaRPr lang="en-GB" sz="2400" dirty="0">
              <a:cs typeface="Calibri"/>
            </a:endParaRPr>
          </a:p>
          <a:p>
            <a:pPr marL="728663" marR="125730" indent="-368300">
              <a:buFont typeface="Courier New" panose="02070309020205020404" pitchFamily="49" charset="0"/>
              <a:buChar char="o"/>
              <a:tabLst>
                <a:tab pos="729615" algn="l"/>
              </a:tabLst>
            </a:pPr>
            <a:r>
              <a:rPr lang="en-GB" sz="2000" spc="-40" dirty="0">
                <a:solidFill>
                  <a:srgbClr val="FF0000"/>
                </a:solidFill>
                <a:cs typeface="Calibri"/>
              </a:rPr>
              <a:t>You are not directly involved, but make sure that the Board seeks an assurance that any M grade has been arrived at via due process.</a:t>
            </a:r>
          </a:p>
          <a:p>
            <a:pPr marL="926465"/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050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627"/>
    </mc:Choice>
    <mc:Fallback xmlns="">
      <p:transition spd="slow" advTm="142627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487679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7. Academic Misconduct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21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870968"/>
            <a:ext cx="8229600" cy="4190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buFont typeface="Wingdings" panose="05000000000000000000" pitchFamily="2" charset="2"/>
              <a:buChar char="q"/>
            </a:pPr>
            <a:r>
              <a:rPr lang="en-GB" sz="2400" spc="-15" dirty="0">
                <a:cs typeface="Calibri"/>
              </a:rPr>
              <a:t>Outline</a:t>
            </a:r>
            <a:endParaRPr lang="en-GB" sz="2400" dirty="0">
              <a:cs typeface="Calibri"/>
            </a:endParaRP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Detailed policies on the University’s website cover penalties and procedures.</a:t>
            </a: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Cases should have been dealt with before the Board.</a:t>
            </a: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5" dirty="0">
                <a:solidFill>
                  <a:srgbClr val="FF0000"/>
                </a:solidFill>
                <a:cs typeface="Calibri"/>
              </a:rPr>
              <a:t>Cases identified on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Board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transcripts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by </a:t>
            </a:r>
            <a:r>
              <a:rPr lang="en-GB" sz="2000" spc="-45" dirty="0">
                <a:solidFill>
                  <a:srgbClr val="FF0000"/>
                </a:solidFill>
                <a:cs typeface="Calibri"/>
              </a:rPr>
              <a:t>“PL”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grades.</a:t>
            </a:r>
          </a:p>
          <a:p>
            <a:pPr marL="720725" marR="5080" indent="-360363">
              <a:buFont typeface="Courier New" panose="02070309020205020404" pitchFamily="49" charset="0"/>
              <a:buChar char="o"/>
              <a:tabLst>
                <a:tab pos="377825" algn="l"/>
                <a:tab pos="720725" algn="l"/>
              </a:tabLst>
            </a:pPr>
            <a:r>
              <a:rPr lang="en-GB" sz="2000" spc="-10" dirty="0">
                <a:solidFill>
                  <a:srgbClr val="FF0000"/>
                </a:solidFill>
                <a:cs typeface="Calibri"/>
              </a:rPr>
              <a:t>Boards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accept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recommendations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as long as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due p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rocess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has been</a:t>
            </a:r>
            <a:r>
              <a:rPr lang="en-GB" sz="2000" spc="-2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followed.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355600" indent="-342900">
              <a:buFont typeface="Wingdings" panose="05000000000000000000" pitchFamily="2" charset="2"/>
              <a:buChar char="q"/>
            </a:pPr>
            <a:r>
              <a:rPr lang="en-GB" sz="2400" spc="-5" dirty="0">
                <a:cs typeface="Calibri"/>
              </a:rPr>
              <a:t>Implications </a:t>
            </a:r>
            <a:r>
              <a:rPr lang="en-GB" sz="2400" spc="-20" dirty="0">
                <a:cs typeface="Calibri"/>
              </a:rPr>
              <a:t>for</a:t>
            </a:r>
            <a:r>
              <a:rPr lang="en-GB" sz="2400" spc="-85" dirty="0">
                <a:cs typeface="Calibri"/>
              </a:rPr>
              <a:t> </a:t>
            </a:r>
            <a:r>
              <a:rPr lang="en-GB" sz="2400" spc="-5" dirty="0">
                <a:cs typeface="Calibri"/>
              </a:rPr>
              <a:t>Externals</a:t>
            </a:r>
            <a:endParaRPr lang="en-GB" sz="2400" dirty="0">
              <a:cs typeface="Calibri"/>
            </a:endParaRPr>
          </a:p>
          <a:p>
            <a:pPr marL="728663" marR="125730" indent="-368300">
              <a:buFont typeface="Courier New" panose="02070309020205020404" pitchFamily="49" charset="0"/>
              <a:buChar char="o"/>
              <a:tabLst>
                <a:tab pos="729615" algn="l"/>
              </a:tabLst>
            </a:pPr>
            <a:r>
              <a:rPr lang="en-GB" sz="2000" spc="-40" dirty="0">
                <a:solidFill>
                  <a:srgbClr val="FF0000"/>
                </a:solidFill>
                <a:cs typeface="Calibri"/>
              </a:rPr>
              <a:t>Make sure that the Board seeks an assurance that any PL has been arrived at via due process.</a:t>
            </a:r>
          </a:p>
          <a:p>
            <a:pPr marL="720725" indent="-360363">
              <a:lnSpc>
                <a:spcPts val="2305"/>
              </a:lnSpc>
              <a:buFont typeface="Courier New" panose="02070309020205020404" pitchFamily="49" charset="0"/>
              <a:buChar char="o"/>
              <a:tabLst>
                <a:tab pos="442913" algn="l"/>
                <a:tab pos="3714750" algn="l"/>
              </a:tabLst>
            </a:pPr>
            <a:r>
              <a:rPr lang="en-GB" sz="2000" dirty="0">
                <a:solidFill>
                  <a:srgbClr val="FF0000"/>
                </a:solidFill>
                <a:cs typeface="Calibri"/>
              </a:rPr>
              <a:t>If </a:t>
            </a:r>
            <a:r>
              <a:rPr lang="en-GB" sz="2000" b="1" u="sng" spc="-10" dirty="0">
                <a:solidFill>
                  <a:srgbClr val="FF0000"/>
                </a:solidFill>
                <a:cs typeface="Calibri"/>
              </a:rPr>
              <a:t>you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 suspect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misconduct, </a:t>
            </a: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notify the Assessment </a:t>
            </a:r>
            <a:r>
              <a:rPr lang="en-GB" sz="2000" u="heavy" spc="-10" dirty="0">
                <a:solidFill>
                  <a:srgbClr val="FF0000"/>
                </a:solidFill>
                <a:cs typeface="Calibri"/>
              </a:rPr>
              <a:t>Co-ordinator </a:t>
            </a:r>
            <a:r>
              <a:rPr lang="en-GB" sz="2000" u="heavy" dirty="0">
                <a:solidFill>
                  <a:srgbClr val="FF0000"/>
                </a:solidFill>
                <a:cs typeface="Calibri"/>
              </a:rPr>
              <a:t>asap, </a:t>
            </a:r>
          </a:p>
          <a:p>
            <a:pPr marL="720725">
              <a:lnSpc>
                <a:spcPts val="2305"/>
              </a:lnSpc>
              <a:tabLst>
                <a:tab pos="720725" algn="l"/>
                <a:tab pos="3714750" algn="l"/>
              </a:tabLst>
            </a:pPr>
            <a:r>
              <a:rPr lang="en-GB" sz="2000" u="heavy" dirty="0">
                <a:solidFill>
                  <a:srgbClr val="FF0000"/>
                </a:solidFill>
                <a:cs typeface="Calibri"/>
              </a:rPr>
              <a:t>and ask </a:t>
            </a:r>
            <a:r>
              <a:rPr lang="en-GB" sz="2000" u="heavy" spc="-15" dirty="0">
                <a:solidFill>
                  <a:srgbClr val="FF0000"/>
                </a:solidFill>
                <a:cs typeface="Calibri"/>
              </a:rPr>
              <a:t>for </a:t>
            </a: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the </a:t>
            </a:r>
            <a:r>
              <a:rPr lang="en-GB" sz="2000" u="heavy" spc="-20" dirty="0">
                <a:solidFill>
                  <a:srgbClr val="FF0000"/>
                </a:solidFill>
                <a:cs typeface="Calibri"/>
              </a:rPr>
              <a:t>matter </a:t>
            </a:r>
            <a:r>
              <a:rPr lang="en-GB" sz="2000" u="heavy" spc="-15" dirty="0">
                <a:solidFill>
                  <a:srgbClr val="FF0000"/>
                </a:solidFill>
                <a:cs typeface="Calibri"/>
              </a:rPr>
              <a:t>to </a:t>
            </a:r>
            <a:r>
              <a:rPr lang="en-GB" sz="2000" u="heavy" dirty="0">
                <a:solidFill>
                  <a:srgbClr val="FF0000"/>
                </a:solidFill>
                <a:cs typeface="Calibri"/>
              </a:rPr>
              <a:t>be </a:t>
            </a:r>
            <a:r>
              <a:rPr lang="en-GB" sz="2000" u="heavy" spc="-20" dirty="0">
                <a:solidFill>
                  <a:srgbClr val="FF0000"/>
                </a:solidFill>
                <a:cs typeface="Calibri"/>
              </a:rPr>
              <a:t>investigated </a:t>
            </a:r>
            <a:r>
              <a:rPr lang="en-GB" sz="2000" u="heavy" spc="-10" dirty="0">
                <a:solidFill>
                  <a:srgbClr val="FF0000"/>
                </a:solidFill>
                <a:cs typeface="Calibri"/>
              </a:rPr>
              <a:t>by </a:t>
            </a: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due</a:t>
            </a:r>
            <a:r>
              <a:rPr lang="en-GB" sz="2000" u="heavy" spc="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u="heavy" spc="-5" dirty="0">
                <a:solidFill>
                  <a:srgbClr val="FF0000"/>
                </a:solidFill>
                <a:cs typeface="Calibri"/>
              </a:rPr>
              <a:t>process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.</a:t>
            </a:r>
            <a:endParaRPr lang="en-GB" sz="2000" dirty="0">
              <a:solidFill>
                <a:srgbClr val="FF0000"/>
              </a:solidFill>
              <a:cs typeface="Calibri"/>
            </a:endParaRPr>
          </a:p>
          <a:p>
            <a:pPr marL="926465"/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8375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098"/>
    </mc:Choice>
    <mc:Fallback xmlns="">
      <p:transition spd="slow" advTm="15609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90375"/>
            <a:ext cx="4876799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8. What will Board Transcripts look like?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22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2362200"/>
            <a:ext cx="8686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3200" spc="-5" dirty="0">
                <a:cs typeface="Calibri"/>
              </a:rPr>
              <a:t>Issued electronically no later than the day before the Board; </a:t>
            </a:r>
          </a:p>
          <a:p>
            <a:pPr marL="926465"/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93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702"/>
    </mc:Choice>
    <mc:Fallback xmlns="">
      <p:transition spd="slow" advTm="3270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990" y="342752"/>
            <a:ext cx="5507382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9. Some Implications for Externals 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23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85343" y="1813173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dirty="0">
                <a:cs typeface="Calibri"/>
              </a:rPr>
              <a:t>Masters Degrees</a:t>
            </a:r>
          </a:p>
          <a:p>
            <a:pPr marL="715963" marR="5080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30" dirty="0">
                <a:solidFill>
                  <a:srgbClr val="FF0000"/>
                </a:solidFill>
                <a:cs typeface="Calibri"/>
              </a:rPr>
              <a:t>pay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particular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attention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to Dissertations and Research Projects;</a:t>
            </a:r>
          </a:p>
          <a:p>
            <a:pPr marL="715963" marR="377190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fails, make sure that - </a:t>
            </a:r>
          </a:p>
          <a:p>
            <a:pPr marL="1079500" marR="37719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work below F+ is too poor to be compensated,</a:t>
            </a:r>
          </a:p>
          <a:p>
            <a:pPr marL="1079500" marR="37719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module </a:t>
            </a:r>
            <a:r>
              <a:rPr lang="en-GB" sz="2000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aggregates below 25 reflect performance too poor to warrant a reassessment;</a:t>
            </a:r>
          </a:p>
          <a:p>
            <a:pPr marL="715963" marR="451484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20" dirty="0">
                <a:solidFill>
                  <a:srgbClr val="FF0000"/>
                </a:solidFill>
                <a:cs typeface="Calibri"/>
              </a:rPr>
              <a:t>for passes, make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sure you are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confident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about 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Pass/Merit/Distinction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category  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awarded for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each assessment -</a:t>
            </a:r>
          </a:p>
          <a:p>
            <a:pPr marL="1079500" lvl="1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Individual assessment outcomes aggregate to give the module mark which can have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 </a:t>
            </a:r>
            <a:r>
              <a:rPr lang="en-GB" sz="2000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significant effect should the students overall award profile be classed as ‘borderline’.</a:t>
            </a: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788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28"/>
    </mc:Choice>
    <mc:Fallback xmlns="">
      <p:transition spd="slow" advTm="61128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6990" y="342752"/>
            <a:ext cx="5507382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9. Some Implications for Externals (b)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24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6990" y="1888521"/>
            <a:ext cx="8686800" cy="3885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marR="5080" indent="-342900"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dirty="0">
                <a:cs typeface="Calibri"/>
              </a:rPr>
              <a:t>PGCEs [academic credits]:</a:t>
            </a:r>
          </a:p>
          <a:p>
            <a:pPr marL="715963" indent="-352425">
              <a:lnSpc>
                <a:spcPts val="2280"/>
              </a:lnSpc>
              <a:spcBef>
                <a:spcPts val="240"/>
              </a:spcBef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15" dirty="0">
                <a:solidFill>
                  <a:srgbClr val="FF0000"/>
                </a:solidFill>
                <a:cs typeface="Calibri"/>
              </a:rPr>
              <a:t>make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sure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you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are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confident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about the broad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level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of a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student’s</a:t>
            </a:r>
            <a:r>
              <a:rPr lang="en-GB" sz="2000" spc="-15" dirty="0">
                <a:solidFill>
                  <a:srgbClr val="FF0000"/>
                </a:solidFill>
                <a:cs typeface="Calibri"/>
              </a:rPr>
              <a:t>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achievement:</a:t>
            </a:r>
          </a:p>
          <a:p>
            <a:pPr marL="1079500" indent="-363538">
              <a:lnSpc>
                <a:spcPts val="2280"/>
              </a:lnSpc>
              <a:spcBef>
                <a:spcPts val="240"/>
              </a:spcBef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spc="-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pass at level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M[7],</a:t>
            </a:r>
          </a:p>
          <a:p>
            <a:pPr marL="1079500" indent="-363538">
              <a:lnSpc>
                <a:spcPts val="2280"/>
              </a:lnSpc>
              <a:spcBef>
                <a:spcPts val="240"/>
              </a:spcBef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pass at level H[6],</a:t>
            </a:r>
          </a:p>
          <a:p>
            <a:pPr marL="1079500" indent="-363538">
              <a:lnSpc>
                <a:spcPts val="2280"/>
              </a:lnSpc>
              <a:spcBef>
                <a:spcPts val="240"/>
              </a:spcBef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below pass standard at Level H[6];</a:t>
            </a:r>
          </a:p>
          <a:p>
            <a:pPr marL="715963" marR="377190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15" dirty="0">
                <a:solidFill>
                  <a:srgbClr val="FF0000"/>
                </a:solidFill>
                <a:cs typeface="Calibri"/>
              </a:rPr>
              <a:t>for fails, make sure that - </a:t>
            </a:r>
          </a:p>
          <a:p>
            <a:pPr marL="1079500" marR="37719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spc="-1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work below F+ is too poor to be compensated,</a:t>
            </a:r>
          </a:p>
          <a:p>
            <a:pPr marL="1079500" marR="377190" indent="-363538">
              <a:buFont typeface="Wingdings" panose="05000000000000000000" pitchFamily="2" charset="2"/>
              <a:buChar char="§"/>
              <a:tabLst>
                <a:tab pos="1079500" algn="l"/>
              </a:tabLst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module </a:t>
            </a:r>
            <a:r>
              <a:rPr lang="en-GB" sz="2000" spc="-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aggregates below 25 reflect performance too poor to warrant a reassessment;</a:t>
            </a:r>
          </a:p>
          <a:p>
            <a:pPr marL="715963" marR="451484" indent="-352425"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en-GB" sz="2000" spc="-20" dirty="0">
                <a:solidFill>
                  <a:srgbClr val="FF0000"/>
                </a:solidFill>
                <a:cs typeface="Calibri"/>
              </a:rPr>
              <a:t>for passes, make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sure you are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confident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about the </a:t>
            </a:r>
            <a:r>
              <a:rPr lang="en-GB" sz="2000" spc="-5" dirty="0">
                <a:solidFill>
                  <a:srgbClr val="FF0000"/>
                </a:solidFill>
                <a:cs typeface="Calibri"/>
              </a:rPr>
              <a:t>Pass/Merit/Distinction </a:t>
            </a:r>
            <a:r>
              <a:rPr lang="en-GB" sz="2000" spc="-10" dirty="0">
                <a:solidFill>
                  <a:srgbClr val="FF0000"/>
                </a:solidFill>
                <a:cs typeface="Calibri"/>
              </a:rPr>
              <a:t>category given to 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each </a:t>
            </a:r>
            <a:r>
              <a:rPr lang="en-GB" sz="2000" u="sng" dirty="0">
                <a:solidFill>
                  <a:srgbClr val="FF0000"/>
                </a:solidFill>
                <a:cs typeface="Calibri"/>
              </a:rPr>
              <a:t>assessment</a:t>
            </a:r>
            <a:r>
              <a:rPr lang="en-GB" sz="2000" dirty="0">
                <a:solidFill>
                  <a:srgbClr val="FF0000"/>
                </a:solidFill>
                <a:cs typeface="Calibri"/>
              </a:rPr>
              <a:t>.</a:t>
            </a:r>
            <a:endParaRPr lang="en-GB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305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61"/>
    </mc:Choice>
    <mc:Fallback xmlns="">
      <p:transition spd="slow" advTm="5266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754769"/>
            <a:ext cx="34290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GB" sz="3200" b="1" spc="-10" dirty="0">
                <a:latin typeface="+mn-lt"/>
                <a:cs typeface="Calibri"/>
              </a:rPr>
              <a:t>9.  And finally…</a:t>
            </a:r>
            <a:endParaRPr sz="3200" b="1" i="1" dirty="0">
              <a:latin typeface="+mn-lt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4800" y="2133600"/>
            <a:ext cx="8610600" cy="1184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0" dirty="0">
                <a:cs typeface="Calibri"/>
              </a:rPr>
              <a:t>We hope you have found this presentation useful.</a:t>
            </a: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0" dirty="0">
                <a:cs typeface="Calibri"/>
              </a:rPr>
              <a:t>If you have any queries please email Dr Cathy Walsh [University Registrar] at </a:t>
            </a:r>
            <a:r>
              <a:rPr lang="en-GB" sz="2400" spc="-10" dirty="0">
                <a:cs typeface="Calibri"/>
                <a:hlinkClick r:id="rId2"/>
              </a:rPr>
              <a:t>walshc@hope.ac.uk</a:t>
            </a:r>
            <a:endParaRPr lang="en-GB" sz="2400" spc="-10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B6F15528-21DE-4FAA-801E-634DDDAF4B2B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52"/>
    </mc:Choice>
    <mc:Fallback xmlns="">
      <p:transition spd="slow" advTm="4125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8153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1.	Indicative Curriculum Structure</a:t>
            </a:r>
            <a:r>
              <a:rPr lang="en-GB" sz="3200" b="1" spc="-10" dirty="0">
                <a:latin typeface="Calibri"/>
                <a:cs typeface="Calibri"/>
              </a:rPr>
              <a:t> </a:t>
            </a:r>
            <a:r>
              <a:rPr lang="en-GB" sz="3200" b="1" i="1" dirty="0">
                <a:latin typeface="Calibri"/>
                <a:cs typeface="Calibri"/>
              </a:rPr>
              <a:t>(b)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3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828801"/>
            <a:ext cx="8991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14" dirty="0">
                <a:cs typeface="Calibri"/>
              </a:rPr>
              <a:t>PGCEs: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Academic module[s] to the value of 60 credits, at Level M[7].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Professional work and professional practice [not credit-rated].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FF0000"/>
              </a:solidFill>
            </a:endParaRP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800" spc="-114" dirty="0">
                <a:cs typeface="Calibri"/>
              </a:rPr>
              <a:t>Postgraduate Certificates: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400" dirty="0">
                <a:solidFill>
                  <a:srgbClr val="FF0000"/>
                </a:solidFill>
              </a:rPr>
              <a:t>Modules to the value of 60 credits, at Level M[7].</a:t>
            </a:r>
          </a:p>
          <a:p>
            <a:pPr marL="363538">
              <a:lnSpc>
                <a:spcPct val="120000"/>
              </a:lnSpc>
            </a:pPr>
            <a:endParaRPr lang="en-GB" sz="2400" dirty="0">
              <a:cs typeface="Calibri"/>
            </a:endParaRPr>
          </a:p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14" dirty="0">
                <a:cs typeface="Calibri"/>
              </a:rPr>
              <a:t>Postgraduate Diplomas: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Modules to the value of 120 credits, at Level M[7].</a:t>
            </a:r>
          </a:p>
          <a:p>
            <a:pPr marL="363538">
              <a:lnSpc>
                <a:spcPct val="120000"/>
              </a:lnSpc>
            </a:pPr>
            <a:endParaRPr lang="en-GB" sz="2000" dirty="0">
              <a:solidFill>
                <a:srgbClr val="FF0000"/>
              </a:solidFill>
            </a:endParaRPr>
          </a:p>
          <a:p>
            <a:pPr marL="363538">
              <a:lnSpc>
                <a:spcPct val="120000"/>
              </a:lnSpc>
            </a:pPr>
            <a:r>
              <a:rPr lang="en-GB" sz="2000" dirty="0">
                <a:solidFill>
                  <a:srgbClr val="FF0000"/>
                </a:solidFill>
              </a:rPr>
              <a:t>The Framework of Qualifications at Hope can be found </a:t>
            </a:r>
            <a:r>
              <a:rPr lang="en-GB" sz="2000" dirty="0">
                <a:solidFill>
                  <a:srgbClr val="FF0000"/>
                </a:solidFill>
                <a:hlinkClick r:id="rId2"/>
              </a:rPr>
              <a:t>here</a:t>
            </a:r>
            <a:endParaRPr lang="en-GB" sz="2000" dirty="0">
              <a:solidFill>
                <a:srgbClr val="FF0000"/>
              </a:solidFill>
            </a:endParaRP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0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077"/>
    </mc:Choice>
    <mc:Fallback xmlns="">
      <p:transition spd="slow" advTm="4507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5181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2.	Duration of Programmes 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4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8827" y="2057400"/>
            <a:ext cx="8839200" cy="313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hangingPunct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Masters Degrees [except MA Social Work, MW Youth and Community Development and MEd Professional Practice]: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have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1 year ft or 2 years plus one semester p/t;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“End Dates” can be extended by Boards of Examiners  on the basis of retakes, resubmissions , deferrals or interruptions, exceptional circumstances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Vice Chancellor needs to approve any further extensions, via the Registrar;</a:t>
            </a:r>
          </a:p>
        </p:txBody>
      </p:sp>
    </p:spTree>
    <p:extLst>
      <p:ext uri="{BB962C8B-B14F-4D97-AF65-F5344CB8AC3E}">
        <p14:creationId xmlns:p14="http://schemas.microsoft.com/office/powerpoint/2010/main" val="301749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14"/>
    </mc:Choice>
    <mc:Fallback xmlns="">
      <p:transition spd="slow" advTm="9751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5181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2.	Duration of Programmes (b)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5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32907" y="1371600"/>
            <a:ext cx="8839200" cy="528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>
              <a:lnSpc>
                <a:spcPct val="120000"/>
              </a:lnSpc>
            </a:pPr>
            <a:r>
              <a:rPr lang="en-GB" sz="2400" dirty="0"/>
              <a:t>MA Youth and Community Development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has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16 months full-time;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“End Dates” can be extended by Boards of Examiners  on the basis of retakes, resubmissions , deferrals or interruptions, up to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44 months full-time;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Vice Chancellor needs to approve any further extension, via the Registrar;</a:t>
            </a:r>
            <a:endParaRPr lang="en-GB" sz="2400" dirty="0"/>
          </a:p>
          <a:p>
            <a:pPr hangingPunct="0">
              <a:lnSpc>
                <a:spcPct val="120000"/>
              </a:lnSpc>
            </a:pPr>
            <a:r>
              <a:rPr lang="en-GB" sz="2400" dirty="0"/>
              <a:t>MA Social Work: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has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2 years full-time;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“End Dates” can be extended by Boards of Examiners  on the basis of retakes, resubmissions , deferrals or interruptions, up to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5 years full-time;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Vice Chancellor needs to approve any further extension, via Registrar;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7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32"/>
    </mc:Choice>
    <mc:Fallback xmlns="">
      <p:transition spd="slow" advTm="2693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5181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2.	Duration of Programmes (c)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6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8827" y="2057400"/>
            <a:ext cx="8839200" cy="2982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hangingPunct="0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PGCEs: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have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1 year full-time;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“End Dates” can be extended by Boards of Examiners  on the basis of retakes, resubmissions , deferrals or interruptions, up to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3 years [but more than 2 is exceptional];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Vice Chancellor needs to approve any further extension, via the Registrar.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endParaRPr lang="en-GB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51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332"/>
    </mc:Choice>
    <mc:Fallback xmlns="">
      <p:transition spd="slow" advTm="3133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6"/>
            <a:ext cx="5181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2.	Duration of Programmes (e)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7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361260"/>
            <a:ext cx="88392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 hangingPunct="0">
              <a:buFont typeface="Wingdings" panose="05000000000000000000" pitchFamily="2" charset="2"/>
              <a:buChar char="q"/>
            </a:pPr>
            <a:r>
              <a:rPr lang="en-GB" sz="2400" dirty="0"/>
              <a:t>Postgraduate Diplomas: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have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 semesters [or equivalent] full-time;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4 semesters [or equivalent] part-time;</a:t>
            </a:r>
          </a:p>
          <a:p>
            <a:pPr marL="715963" indent="-352425" hangingPunct="0">
              <a:buFont typeface="Courier New" panose="02070309020205020404" pitchFamily="49" charset="0"/>
              <a:buChar char="o"/>
            </a:pPr>
            <a:endParaRPr lang="en-GB" sz="800" dirty="0">
              <a:solidFill>
                <a:srgbClr val="FF0000"/>
              </a:solidFill>
            </a:endParaRPr>
          </a:p>
          <a:p>
            <a:pPr marL="363538" indent="-363538" hangingPunct="0">
              <a:buFont typeface="Wingdings" panose="05000000000000000000" pitchFamily="2" charset="2"/>
              <a:buChar char="q"/>
            </a:pPr>
            <a:r>
              <a:rPr lang="en-GB" sz="2400" dirty="0"/>
              <a:t>Postgraduate Certificates: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have the following </a:t>
            </a:r>
            <a:r>
              <a:rPr lang="en-GB" sz="2000" u="sng" dirty="0">
                <a:solidFill>
                  <a:srgbClr val="FF0000"/>
                </a:solidFill>
              </a:rPr>
              <a:t>normal expectations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1 semester [or equivalent] full-time;</a:t>
            </a:r>
          </a:p>
          <a:p>
            <a:pPr marL="1435100" lvl="1" indent="-352425">
              <a:buFont typeface="Wingdings" panose="05000000000000000000" pitchFamily="2" charset="2"/>
              <a:buChar char="§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2 semesters [or equivalent] part-time;</a:t>
            </a:r>
          </a:p>
          <a:p>
            <a:pPr marL="1082675" lvl="1"/>
            <a:endParaRPr lang="en-GB" sz="2000" dirty="0">
              <a:solidFill>
                <a:srgbClr val="FF0000"/>
              </a:solidFill>
            </a:endParaRP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“End Dates” can be extended by Boards of Examiners  on the basis of retakes, resubmissions , deferrals or interruptions.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the Vice Chancellor needs to approve any further extension, via the Registrar.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844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39"/>
    </mc:Choice>
    <mc:Fallback xmlns="">
      <p:transition spd="slow" advTm="2893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36597"/>
            <a:ext cx="86106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3.	Pass Marks, Reassessments</a:t>
            </a:r>
            <a:r>
              <a:rPr lang="en-GB" sz="3200" b="1" spc="-10" dirty="0">
                <a:latin typeface="Calibri"/>
                <a:cs typeface="Calibri"/>
              </a:rPr>
              <a:t>  and Retakes </a:t>
            </a:r>
            <a:r>
              <a:rPr lang="en-GB" sz="3200" b="1" i="1" dirty="0">
                <a:latin typeface="Calibri"/>
                <a:cs typeface="Calibri"/>
              </a:rPr>
              <a:t>(a)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8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981200"/>
            <a:ext cx="8382000" cy="3836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600"/>
              </a:spcBef>
              <a:buFont typeface="Wingdings" panose="05000000000000000000" pitchFamily="2" charset="2"/>
              <a:buChar char="q"/>
              <a:tabLst>
                <a:tab pos="355600" algn="l"/>
              </a:tabLst>
            </a:pPr>
            <a:r>
              <a:rPr lang="en-GB" sz="2400" spc="-114" dirty="0">
                <a:cs typeface="Calibri"/>
              </a:rPr>
              <a:t>Module Pass Marks:</a:t>
            </a:r>
            <a:endParaRPr lang="en-GB" sz="2000" dirty="0">
              <a:solidFill>
                <a:srgbClr val="FF0000"/>
              </a:solidFill>
            </a:endParaRP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The module pass mark in 50 </a:t>
            </a: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en-GB" sz="2400" dirty="0"/>
              <a:t>Reassessment Entitlements: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normally can only be reassessed </a:t>
            </a:r>
            <a:r>
              <a:rPr lang="en-GB" sz="2000" i="1" dirty="0">
                <a:solidFill>
                  <a:srgbClr val="FF0000"/>
                </a:solidFill>
              </a:rPr>
              <a:t>if module aggregate is 25+</a:t>
            </a:r>
            <a:r>
              <a:rPr lang="en-GB" sz="2000" dirty="0">
                <a:solidFill>
                  <a:srgbClr val="FF0000"/>
                </a:solidFill>
              </a:rPr>
              <a:t>;</a:t>
            </a:r>
          </a:p>
          <a:p>
            <a:pPr marL="1082675" indent="-449263">
              <a:buFont typeface="Wingdings" panose="05000000000000000000" pitchFamily="2" charset="2"/>
              <a:buChar char="Ø"/>
            </a:pPr>
            <a:endParaRPr lang="en-GB" sz="1050" dirty="0">
              <a:solidFill>
                <a:srgbClr val="663300"/>
              </a:solidFill>
            </a:endParaRPr>
          </a:p>
          <a:p>
            <a:pPr marL="363538" indent="-363538">
              <a:buFont typeface="Wingdings" panose="05000000000000000000" pitchFamily="2" charset="2"/>
              <a:buChar char="q"/>
            </a:pPr>
            <a:r>
              <a:rPr lang="en-GB" sz="2400" dirty="0"/>
              <a:t>Capping following Reassessment:</a:t>
            </a:r>
          </a:p>
          <a:p>
            <a:pPr marL="715963" indent="-352425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Individual assessment mark capped at 50 (C-) for modules starting in 2023/4 and at 54 C for modules beginning earlier. Module aggregate capped at 50 or frozen at its value from initial assessment [whichever is the higher] </a:t>
            </a:r>
          </a:p>
          <a:p>
            <a:pPr marL="715962">
              <a:lnSpc>
                <a:spcPct val="120000"/>
              </a:lnSpc>
            </a:pP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02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022"/>
    </mc:Choice>
    <mc:Fallback xmlns="">
      <p:transition spd="slow" advTm="5602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644845"/>
            <a:ext cx="81534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63538" indent="-350838">
              <a:lnSpc>
                <a:spcPct val="100000"/>
              </a:lnSpc>
            </a:pPr>
            <a:r>
              <a:rPr lang="en-GB" sz="3200" b="1" dirty="0">
                <a:latin typeface="Calibri"/>
                <a:cs typeface="Calibri"/>
              </a:rPr>
              <a:t>3.	Pass Marks, Reassessments</a:t>
            </a:r>
            <a:r>
              <a:rPr lang="en-GB" sz="3200" b="1" spc="-10" dirty="0">
                <a:latin typeface="Calibri"/>
                <a:cs typeface="Calibri"/>
              </a:rPr>
              <a:t>  and Retakes </a:t>
            </a:r>
            <a:r>
              <a:rPr lang="en-GB" sz="3200" b="1" i="1" dirty="0">
                <a:latin typeface="Calibri"/>
                <a:cs typeface="Calibri"/>
              </a:rPr>
              <a:t>(b)</a:t>
            </a:r>
            <a:endParaRPr sz="3200" b="1" i="1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356351"/>
            <a:ext cx="706582" cy="365125"/>
          </a:xfrm>
        </p:spPr>
        <p:txBody>
          <a:bodyPr/>
          <a:lstStyle/>
          <a:p>
            <a:fld id="{B6F15528-21DE-4FAA-801E-634DDDAF4B2B}" type="slidenum">
              <a:rPr lang="en-GB" sz="1800" b="1" smtClean="0"/>
              <a:t>9</a:t>
            </a:fld>
            <a:endParaRPr lang="en-GB" sz="1800" b="1" dirty="0"/>
          </a:p>
        </p:txBody>
      </p:sp>
      <p:sp>
        <p:nvSpPr>
          <p:cNvPr id="5" name="Rectangle 4"/>
          <p:cNvSpPr/>
          <p:nvPr/>
        </p:nvSpPr>
        <p:spPr>
          <a:xfrm>
            <a:off x="152400" y="1629729"/>
            <a:ext cx="8839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indent="-363538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Retake Entitlements: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retake normally required if</a:t>
            </a: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module aggregate was &lt;25 OR </a:t>
            </a:r>
          </a:p>
          <a:p>
            <a:pPr marL="1079500" indent="-363538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module was failed due to academic misconduct; </a:t>
            </a:r>
          </a:p>
          <a:p>
            <a:pPr marL="1079500" indent="-363538">
              <a:buFont typeface="Wingdings" panose="05000000000000000000" pitchFamily="2" charset="2"/>
              <a:buChar char="§"/>
            </a:pPr>
            <a:endParaRPr lang="en-GB" sz="800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363538" indent="-363538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en-GB" sz="2400" dirty="0"/>
              <a:t>What Students Retake: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normally, EITHER the module they failed OR, if the module was optional, an alternative, to the same credit value</a:t>
            </a:r>
          </a:p>
          <a:p>
            <a:pPr marL="1074738" indent="-354013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a failed alternative is treated in the same way as a failed retake;</a:t>
            </a:r>
          </a:p>
          <a:p>
            <a:pPr marL="715963" indent="-352425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FF0000"/>
                </a:solidFill>
              </a:rPr>
              <a:t>retaking a Dissertation means starting a new Dissertation, on a new topic, with supervision.</a:t>
            </a:r>
            <a:endParaRPr lang="en-GB" sz="19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338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550"/>
    </mc:Choice>
    <mc:Fallback xmlns="">
      <p:transition spd="slow" advTm="12155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2455</TotalTime>
  <Words>2152</Words>
  <Application>Microsoft Office PowerPoint</Application>
  <PresentationFormat>On-screen Show (4:3)</PresentationFormat>
  <Paragraphs>246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Wingdings</vt:lpstr>
      <vt:lpstr>Office Theme</vt:lpstr>
      <vt:lpstr>Guide 5: Postgraduate regulations at Liverpool Hope</vt:lpstr>
      <vt:lpstr>1. Curriculum Structure (a)</vt:lpstr>
      <vt:lpstr>1. Indicative Curriculum Structure (b)</vt:lpstr>
      <vt:lpstr>2. Duration of Programmes (a)</vt:lpstr>
      <vt:lpstr>2. Duration of Programmes (b)</vt:lpstr>
      <vt:lpstr>2. Duration of Programmes (c)</vt:lpstr>
      <vt:lpstr>2. Duration of Programmes (e)</vt:lpstr>
      <vt:lpstr>3. Pass Marks, Reassessments  and Retakes (a)</vt:lpstr>
      <vt:lpstr>3. Pass Marks, Reassessments  and Retakes (b)</vt:lpstr>
      <vt:lpstr>3. Pass Marks, Reassessments  and Retakes (c)</vt:lpstr>
      <vt:lpstr>4. Marking Scales and Assessment Descriptors (a)</vt:lpstr>
      <vt:lpstr>PowerPoint Presentation</vt:lpstr>
      <vt:lpstr>4. Marking Scales and Assessment Descriptors (c)</vt:lpstr>
      <vt:lpstr>5. Award Classification Rules (a) </vt:lpstr>
      <vt:lpstr>5. Award Classification Rules (b) </vt:lpstr>
      <vt:lpstr>5. Award Classification Rules (c) </vt:lpstr>
      <vt:lpstr>5. Award Classification Rules (d) </vt:lpstr>
      <vt:lpstr>5. Award Classification Rules (e) </vt:lpstr>
      <vt:lpstr>5. Award Classification Rules (f) </vt:lpstr>
      <vt:lpstr>6. Mitigating Circumstances: students who think they are not fit to sit</vt:lpstr>
      <vt:lpstr>7. Academic Misconduct</vt:lpstr>
      <vt:lpstr>8. What will Board Transcripts look like?</vt:lpstr>
      <vt:lpstr>9. Some Implications for Externals (a)</vt:lpstr>
      <vt:lpstr>9. Some Implications for Externals (b)</vt:lpstr>
      <vt:lpstr>9.  And finally…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Birch</dc:creator>
  <cp:lastModifiedBy>Catherine Walsh </cp:lastModifiedBy>
  <cp:revision>349</cp:revision>
  <cp:lastPrinted>2016-04-08T14:46:18Z</cp:lastPrinted>
  <dcterms:created xsi:type="dcterms:W3CDTF">2016-04-05T11:00:02Z</dcterms:created>
  <dcterms:modified xsi:type="dcterms:W3CDTF">2024-03-05T14:33:27Z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2015-08-24T00:00:00Z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2016-04-05T00:00:00Z</vt:filetime>
  </property>
</Properties>
</file>